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Playfair Display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Playfair Display SemiBold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ikOgwenBNYLSdcwr8Bwzl9+S+G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13AC4A-CCAB-4510-95C3-99A19BFAE531}">
  <a:tblStyle styleId="{B713AC4A-CCAB-4510-95C3-99A19BFAE53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PlayfairDisplay-bold.fntdata"/><Relationship Id="rId43" Type="http://schemas.openxmlformats.org/officeDocument/2006/relationships/font" Target="fonts/PlayfairDisplay-regular.fntdata"/><Relationship Id="rId46" Type="http://schemas.openxmlformats.org/officeDocument/2006/relationships/font" Target="fonts/PlayfairDisplay-boldItalic.fntdata"/><Relationship Id="rId45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SemiBold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PlayfairDisplaySemiBold-italic.fntdata"/><Relationship Id="rId52" Type="http://schemas.openxmlformats.org/officeDocument/2006/relationships/font" Target="fonts/PlayfairDisplaySemiBold-bold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PlayfairDisplay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cb73bf52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fcb73bf5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cacf068c2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fcacf068c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0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10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1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2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12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3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13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4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14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5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15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" name="Google Shape;74;p115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6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16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16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16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1" name="Google Shape;81;p116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17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5" name="Google Shape;85;p117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17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p117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17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9" name="Google Shape;89;p117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17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7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18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18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18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7" name="Google Shape;97;p118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118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8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9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19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0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0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6" name="Google Shape;106;p120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0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103"/>
          <p:cNvSpPr txBox="1"/>
          <p:nvPr>
            <p:ph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10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3"/>
          <p:cNvSpPr txBox="1"/>
          <p:nvPr>
            <p:ph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" name="Google Shape;21;p10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121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1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2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2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2"/>
          <p:cNvSpPr txBox="1"/>
          <p:nvPr>
            <p:ph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5" name="Google Shape;115;p122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123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123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123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23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123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3" name="Google Shape;123;p123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24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6" name="Google Shape;126;p124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7" name="Google Shape;127;p124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124"/>
          <p:cNvSpPr txBox="1"/>
          <p:nvPr>
            <p:ph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9" name="Google Shape;129;p124"/>
          <p:cNvSpPr txBox="1"/>
          <p:nvPr>
            <p:ph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0" name="Google Shape;130;p124"/>
          <p:cNvSpPr txBox="1"/>
          <p:nvPr>
            <p:ph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1" name="Google Shape;131;p124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5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125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6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7" name="Google Shape;137;p126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126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9" name="Google Shape;139;p126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126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1" name="Google Shape;141;p126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2" name="Google Shape;142;p126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5" name="Google Shape;145;p127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6" name="Google Shape;146;p127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127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127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127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0" name="Google Shape;150;p127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127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7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8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28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6" name="Google Shape;156;p128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9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29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129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4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04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" name="Google Shape;25;p104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104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3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" name="Google Shape;164;p133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5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" name="Google Shape;29;p105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0" name="Google Shape;30;p10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Google Shape;33;p106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6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107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108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8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2" name="Google Shape;42;p108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8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8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8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108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8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108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8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108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8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0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0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8" name="Google Shape;58;p110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0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none" cap="none" strike="noStrike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i="0" lang="en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i="0" sz="1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0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unsplash.com/@heyminhy?utm_source=unsplash&amp;utm_medium=referral&amp;utm_content=creditCopyText" TargetMode="External"/><Relationship Id="rId4" Type="http://schemas.openxmlformats.org/officeDocument/2006/relationships/hyperlink" Target="https://unsplash.com/@heyminhy?utm_source=unsplash&amp;utm_medium=referral&amp;utm_content=creditCopyText" TargetMode="External"/><Relationship Id="rId5" Type="http://schemas.openxmlformats.org/officeDocument/2006/relationships/hyperlink" Target="https://unsplash.com/s/photos/metropolitan-museum-of-art?utm_source=unsplash&amp;utm_medium=referral&amp;utm_content=creditCopyText" TargetMode="External"/><Relationship Id="rId6" Type="http://schemas.openxmlformats.org/officeDocument/2006/relationships/hyperlink" Target="https://unsplash.com/s/photos/metropolitan-museum-of-art?utm_source=unsplash&amp;utm_medium=referral&amp;utm_content=creditCopyTex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>
            <p:ph type="ctrTitle"/>
          </p:nvPr>
        </p:nvSpPr>
        <p:spPr>
          <a:xfrm>
            <a:off x="4306425" y="1332150"/>
            <a:ext cx="43494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THE MET HIGHLIGHTS</a:t>
            </a:r>
            <a:endParaRPr/>
          </a:p>
        </p:txBody>
      </p:sp>
      <p:sp>
        <p:nvSpPr>
          <p:cNvPr id="170" name="Google Shape;170;p1"/>
          <p:cNvSpPr txBox="1"/>
          <p:nvPr>
            <p:ph idx="1" type="subTitle"/>
          </p:nvPr>
        </p:nvSpPr>
        <p:spPr>
          <a:xfrm>
            <a:off x="4306425" y="2914050"/>
            <a:ext cx="44739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300">
                <a:solidFill>
                  <a:schemeClr val="dk1"/>
                </a:solidFill>
              </a:rPr>
              <a:t>PREDICTING 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300">
                <a:solidFill>
                  <a:schemeClr val="dk1"/>
                </a:solidFill>
              </a:rPr>
              <a:t>METROPOLITAN MUSEUM’S 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2300">
                <a:solidFill>
                  <a:schemeClr val="dk1"/>
                </a:solidFill>
              </a:rPr>
              <a:t>HIGHLIGHTING STRATEGY</a:t>
            </a:r>
            <a:endParaRPr b="1" sz="2300">
              <a:solidFill>
                <a:schemeClr val="dk1"/>
              </a:solidFill>
            </a:endParaRPr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3">
            <a:alphaModFix/>
          </a:blip>
          <a:srcRect b="0" l="1969" r="1977" t="0"/>
          <a:stretch/>
        </p:blipFill>
        <p:spPr>
          <a:xfrm>
            <a:off x="0" y="-466486"/>
            <a:ext cx="3931200" cy="6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0" lang="en"/>
              <a:t>Class Imbalance</a:t>
            </a:r>
            <a:endParaRPr b="0"/>
          </a:p>
        </p:txBody>
      </p:sp>
      <p:sp>
        <p:nvSpPr>
          <p:cNvPr id="235" name="Google Shape;235;p11"/>
          <p:cNvSpPr txBox="1"/>
          <p:nvPr>
            <p:ph idx="1" type="subTitle"/>
          </p:nvPr>
        </p:nvSpPr>
        <p:spPr>
          <a:xfrm>
            <a:off x="1493300" y="3140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HIGHLIGHTED</a:t>
            </a:r>
            <a:endParaRPr b="1"/>
          </a:p>
        </p:txBody>
      </p:sp>
      <p:sp>
        <p:nvSpPr>
          <p:cNvPr id="236" name="Google Shape;236;p11"/>
          <p:cNvSpPr txBox="1"/>
          <p:nvPr>
            <p:ph idx="2" type="title"/>
          </p:nvPr>
        </p:nvSpPr>
        <p:spPr>
          <a:xfrm>
            <a:off x="998275" y="1732225"/>
            <a:ext cx="3459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" sz="7500"/>
              <a:t>750</a:t>
            </a:r>
            <a:endParaRPr sz="7500"/>
          </a:p>
        </p:txBody>
      </p:sp>
      <p:sp>
        <p:nvSpPr>
          <p:cNvPr id="237" name="Google Shape;237;p11"/>
          <p:cNvSpPr txBox="1"/>
          <p:nvPr>
            <p:ph idx="3" type="title"/>
          </p:nvPr>
        </p:nvSpPr>
        <p:spPr>
          <a:xfrm>
            <a:off x="4686825" y="1732225"/>
            <a:ext cx="3459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" sz="7500"/>
              <a:t>214,899</a:t>
            </a:r>
            <a:endParaRPr sz="7500"/>
          </a:p>
        </p:txBody>
      </p:sp>
      <p:sp>
        <p:nvSpPr>
          <p:cNvPr id="238" name="Google Shape;238;p11"/>
          <p:cNvSpPr txBox="1"/>
          <p:nvPr>
            <p:ph idx="4" type="subTitle"/>
          </p:nvPr>
        </p:nvSpPr>
        <p:spPr>
          <a:xfrm>
            <a:off x="4686825" y="3140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NOT HIGHLIGHTED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2"/>
          <p:cNvSpPr/>
          <p:nvPr/>
        </p:nvSpPr>
        <p:spPr>
          <a:xfrm>
            <a:off x="672750" y="391575"/>
            <a:ext cx="3835500" cy="4253100"/>
          </a:xfrm>
          <a:prstGeom prst="rect">
            <a:avLst/>
          </a:prstGeom>
          <a:solidFill>
            <a:srgbClr val="ECF1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FP numbers by feature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2"/>
          <p:cNvPicPr preferRelativeResize="0"/>
          <p:nvPr/>
        </p:nvPicPr>
        <p:blipFill rotWithShape="1">
          <a:blip r:embed="rId3">
            <a:alphaModFix/>
          </a:blip>
          <a:srcRect b="0" l="0" r="0" t="5147"/>
          <a:stretch/>
        </p:blipFill>
        <p:spPr>
          <a:xfrm>
            <a:off x="596550" y="1090775"/>
            <a:ext cx="3879150" cy="34853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2"/>
          <p:cNvSpPr/>
          <p:nvPr/>
        </p:nvSpPr>
        <p:spPr>
          <a:xfrm>
            <a:off x="4702675" y="391475"/>
            <a:ext cx="3781800" cy="4253100"/>
          </a:xfrm>
          <a:prstGeom prst="rect">
            <a:avLst/>
          </a:prstGeom>
          <a:solidFill>
            <a:srgbClr val="ECF1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TP numbers by feature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2"/>
          <p:cNvPicPr preferRelativeResize="0"/>
          <p:nvPr/>
        </p:nvPicPr>
        <p:blipFill rotWithShape="1">
          <a:blip r:embed="rId4">
            <a:alphaModFix/>
          </a:blip>
          <a:srcRect b="0" l="0" r="0" t="4929"/>
          <a:stretch/>
        </p:blipFill>
        <p:spPr>
          <a:xfrm>
            <a:off x="4778875" y="1067636"/>
            <a:ext cx="3700800" cy="355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"/>
          <p:cNvSpPr/>
          <p:nvPr/>
        </p:nvSpPr>
        <p:spPr>
          <a:xfrm>
            <a:off x="3342207" y="415947"/>
            <a:ext cx="4902219" cy="4505375"/>
          </a:xfrm>
          <a:prstGeom prst="rect">
            <a:avLst/>
          </a:prstGeom>
          <a:solidFill>
            <a:srgbClr val="ECF1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Precision scores by each feature addition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/>
          <p:nvPr>
            <p:ph type="title"/>
          </p:nvPr>
        </p:nvSpPr>
        <p:spPr>
          <a:xfrm>
            <a:off x="781600" y="559050"/>
            <a:ext cx="3262500" cy="4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Scores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>
                <a:solidFill>
                  <a:schemeClr val="dk2"/>
                </a:solidFill>
              </a:rPr>
              <a:t>Precision Score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rPr b="0" lang="en" sz="1800"/>
              <a:t>Train: </a:t>
            </a:r>
            <a:r>
              <a:rPr lang="en" sz="1800"/>
              <a:t>0.64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lang="en" sz="1800"/>
              <a:t>Test: </a:t>
            </a:r>
            <a:r>
              <a:rPr lang="en" sz="1800"/>
              <a:t>0.71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F1 Score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Train: </a:t>
            </a:r>
            <a:r>
              <a:rPr lang="en" sz="1800"/>
              <a:t>0.37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800"/>
              <a:t>Test: </a:t>
            </a:r>
            <a:r>
              <a:rPr lang="en" sz="1800"/>
              <a:t>0.38</a:t>
            </a:r>
            <a:endParaRPr/>
          </a:p>
        </p:txBody>
      </p:sp>
      <p:pic>
        <p:nvPicPr>
          <p:cNvPr id="257" name="Google Shape;257;p13"/>
          <p:cNvPicPr preferRelativeResize="0"/>
          <p:nvPr/>
        </p:nvPicPr>
        <p:blipFill rotWithShape="1">
          <a:blip r:embed="rId3">
            <a:alphaModFix/>
          </a:blip>
          <a:srcRect b="0" l="0" r="0" t="5760"/>
          <a:stretch/>
        </p:blipFill>
        <p:spPr>
          <a:xfrm>
            <a:off x="3570049" y="1037175"/>
            <a:ext cx="4467100" cy="37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3342207" y="415947"/>
            <a:ext cx="4902219" cy="4505375"/>
          </a:xfrm>
          <a:prstGeom prst="rect">
            <a:avLst/>
          </a:prstGeom>
          <a:solidFill>
            <a:srgbClr val="ECF1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Odds of features being highlighted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4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Odds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Features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14"/>
          <p:cNvPicPr preferRelativeResize="0"/>
          <p:nvPr/>
        </p:nvPicPr>
        <p:blipFill rotWithShape="1">
          <a:blip r:embed="rId3">
            <a:alphaModFix/>
          </a:blip>
          <a:srcRect b="0" l="0" r="0" t="4694"/>
          <a:stretch/>
        </p:blipFill>
        <p:spPr>
          <a:xfrm>
            <a:off x="3636380" y="1088932"/>
            <a:ext cx="4313872" cy="383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/>
          <p:nvPr>
            <p:ph type="title"/>
          </p:nvPr>
        </p:nvSpPr>
        <p:spPr>
          <a:xfrm>
            <a:off x="5226600" y="2377925"/>
            <a:ext cx="3568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Key takeaways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3">
            <a:alphaModFix/>
          </a:blip>
          <a:srcRect b="3624" l="0" r="0" t="3625"/>
          <a:stretch/>
        </p:blipFill>
        <p:spPr>
          <a:xfrm>
            <a:off x="667500" y="571500"/>
            <a:ext cx="3235150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 txBox="1"/>
          <p:nvPr>
            <p:ph idx="2" type="title"/>
          </p:nvPr>
        </p:nvSpPr>
        <p:spPr>
          <a:xfrm>
            <a:off x="5226600" y="910646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/>
          <p:nvPr/>
        </p:nvSpPr>
        <p:spPr>
          <a:xfrm>
            <a:off x="3328950" y="2508361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5990400" y="2508361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667500" y="2508361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3328950" y="972600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5990400" y="972600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667500" y="972600"/>
            <a:ext cx="2486100" cy="1377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6"/>
          <p:cNvSpPr txBox="1"/>
          <p:nvPr>
            <p:ph idx="1" type="subTitle"/>
          </p:nvPr>
        </p:nvSpPr>
        <p:spPr>
          <a:xfrm>
            <a:off x="667500" y="11233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Give your whole collection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5" name="Google Shape;285;p16"/>
          <p:cNvSpPr txBox="1"/>
          <p:nvPr>
            <p:ph idx="2" type="subTitle"/>
          </p:nvPr>
        </p:nvSpPr>
        <p:spPr>
          <a:xfrm>
            <a:off x="667500" y="1452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Robert Lehman Collection</a:t>
            </a:r>
            <a:endParaRPr/>
          </a:p>
        </p:txBody>
      </p:sp>
      <p:sp>
        <p:nvSpPr>
          <p:cNvPr id="286" name="Google Shape;286;p16"/>
          <p:cNvSpPr txBox="1"/>
          <p:nvPr>
            <p:ph idx="3" type="subTitle"/>
          </p:nvPr>
        </p:nvSpPr>
        <p:spPr>
          <a:xfrm>
            <a:off x="3328950" y="11233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Europe, after all (&amp; French)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7" name="Google Shape;287;p16"/>
          <p:cNvSpPr txBox="1"/>
          <p:nvPr>
            <p:ph idx="4" type="subTitle"/>
          </p:nvPr>
        </p:nvSpPr>
        <p:spPr>
          <a:xfrm>
            <a:off x="3328950" y="1452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British/German/Dutch/Netherlandish/Spanish</a:t>
            </a:r>
            <a:endParaRPr/>
          </a:p>
        </p:txBody>
      </p:sp>
      <p:sp>
        <p:nvSpPr>
          <p:cNvPr id="288" name="Google Shape;288;p16"/>
          <p:cNvSpPr txBox="1"/>
          <p:nvPr>
            <p:ph idx="5" type="subTitle"/>
          </p:nvPr>
        </p:nvSpPr>
        <p:spPr>
          <a:xfrm>
            <a:off x="5990400" y="1123389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Marble stands test of time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89" name="Google Shape;289;p16"/>
          <p:cNvSpPr txBox="1"/>
          <p:nvPr>
            <p:ph idx="6" type="subTitle"/>
          </p:nvPr>
        </p:nvSpPr>
        <p:spPr>
          <a:xfrm>
            <a:off x="5990400" y="1452789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Medium-wise,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marble most likely to be highlighted</a:t>
            </a:r>
            <a:endParaRPr/>
          </a:p>
        </p:txBody>
      </p:sp>
      <p:sp>
        <p:nvSpPr>
          <p:cNvPr id="290" name="Google Shape;290;p16"/>
          <p:cNvSpPr txBox="1"/>
          <p:nvPr>
            <p:ph idx="7" type="subTitle"/>
          </p:nvPr>
        </p:nvSpPr>
        <p:spPr>
          <a:xfrm>
            <a:off x="667500" y="26272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Usual suspects: Painting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1" name="Google Shape;291;p16"/>
          <p:cNvSpPr txBox="1"/>
          <p:nvPr>
            <p:ph idx="8" type="subTitle"/>
          </p:nvPr>
        </p:nvSpPr>
        <p:spPr>
          <a:xfrm>
            <a:off x="667500" y="30328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Painting is never dead</a:t>
            </a:r>
            <a:endParaRPr/>
          </a:p>
        </p:txBody>
      </p:sp>
      <p:sp>
        <p:nvSpPr>
          <p:cNvPr id="292" name="Google Shape;292;p16"/>
          <p:cNvSpPr txBox="1"/>
          <p:nvPr>
            <p:ph idx="9" type="subTitle"/>
          </p:nvPr>
        </p:nvSpPr>
        <p:spPr>
          <a:xfrm>
            <a:off x="3328950" y="26272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rgbClr val="212121"/>
                </a:solidFill>
              </a:rPr>
              <a:t>Odd ones 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293" name="Google Shape;293;p16"/>
          <p:cNvSpPr txBox="1"/>
          <p:nvPr>
            <p:ph idx="13" type="subTitle"/>
          </p:nvPr>
        </p:nvSpPr>
        <p:spPr>
          <a:xfrm>
            <a:off x="3328950" y="30328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Sculpture (expected), Watercolor (not so much)</a:t>
            </a:r>
            <a:endParaRPr/>
          </a:p>
        </p:txBody>
      </p:sp>
      <p:sp>
        <p:nvSpPr>
          <p:cNvPr id="294" name="Google Shape;294;p16"/>
          <p:cNvSpPr txBox="1"/>
          <p:nvPr>
            <p:ph idx="14" type="subTitle"/>
          </p:nvPr>
        </p:nvSpPr>
        <p:spPr>
          <a:xfrm>
            <a:off x="5990400" y="2627250"/>
            <a:ext cx="24861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>
                <a:solidFill>
                  <a:schemeClr val="dk1"/>
                </a:solidFill>
              </a:rPr>
              <a:t>Libraries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95" name="Google Shape;295;p16"/>
          <p:cNvSpPr txBox="1"/>
          <p:nvPr>
            <p:ph idx="15" type="subTitle"/>
          </p:nvPr>
        </p:nvSpPr>
        <p:spPr>
          <a:xfrm>
            <a:off x="5990400" y="3032850"/>
            <a:ext cx="24861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Big on archives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1" name="Google Shape;301;p17"/>
          <p:cNvPicPr preferRelativeResize="0"/>
          <p:nvPr/>
        </p:nvPicPr>
        <p:blipFill rotWithShape="1">
          <a:blip r:embed="rId3">
            <a:alphaModFix/>
          </a:blip>
          <a:srcRect b="3624" l="0" r="0" t="3625"/>
          <a:stretch/>
        </p:blipFill>
        <p:spPr>
          <a:xfrm>
            <a:off x="667500" y="571500"/>
            <a:ext cx="3235150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18"/>
          <p:cNvCxnSpPr>
            <a:stCxn id="308" idx="1"/>
          </p:cNvCxnSpPr>
          <p:nvPr/>
        </p:nvCxnSpPr>
        <p:spPr>
          <a:xfrm>
            <a:off x="891902" y="1809759"/>
            <a:ext cx="7391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18"/>
          <p:cNvSpPr txBox="1"/>
          <p:nvPr>
            <p:ph idx="4294967295" type="subTitle"/>
          </p:nvPr>
        </p:nvSpPr>
        <p:spPr>
          <a:xfrm>
            <a:off x="486825" y="2963475"/>
            <a:ext cx="18627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Build models for: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1, 2, 3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18"/>
          <p:cNvSpPr txBox="1"/>
          <p:nvPr>
            <p:ph idx="4294967295" type="subTitle"/>
          </p:nvPr>
        </p:nvSpPr>
        <p:spPr>
          <a:xfrm>
            <a:off x="3551238" y="2963475"/>
            <a:ext cx="2004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less interpretable, more complex models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18"/>
          <p:cNvSpPr txBox="1"/>
          <p:nvPr>
            <p:ph idx="4294967295" type="subTitle"/>
          </p:nvPr>
        </p:nvSpPr>
        <p:spPr>
          <a:xfrm>
            <a:off x="6688675" y="2963475"/>
            <a:ext cx="2004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Work w/ curators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align selections w/ 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director’s mission</a:t>
            </a:r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891902" y="130470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4000205" y="1350134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8"/>
          <p:cNvSpPr/>
          <p:nvPr/>
        </p:nvSpPr>
        <p:spPr>
          <a:xfrm>
            <a:off x="7260443" y="1304709"/>
            <a:ext cx="1010100" cy="1010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A6B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18"/>
          <p:cNvGrpSpPr/>
          <p:nvPr/>
        </p:nvGrpSpPr>
        <p:grpSpPr>
          <a:xfrm>
            <a:off x="4238724" y="1503898"/>
            <a:ext cx="533063" cy="550173"/>
            <a:chOff x="3560600" y="3763338"/>
            <a:chExt cx="352345" cy="363655"/>
          </a:xfrm>
        </p:grpSpPr>
        <p:sp>
          <p:nvSpPr>
            <p:cNvPr id="315" name="Google Shape;315;p18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8"/>
          <p:cNvSpPr txBox="1"/>
          <p:nvPr>
            <p:ph idx="4294967295" type="subTitle"/>
          </p:nvPr>
        </p:nvSpPr>
        <p:spPr>
          <a:xfrm>
            <a:off x="744600" y="2565675"/>
            <a:ext cx="1304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Groups</a:t>
            </a:r>
            <a:endParaRPr b="1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18"/>
          <p:cNvSpPr txBox="1"/>
          <p:nvPr>
            <p:ph idx="4294967295" type="subTitle"/>
          </p:nvPr>
        </p:nvSpPr>
        <p:spPr>
          <a:xfrm>
            <a:off x="3844070" y="2565675"/>
            <a:ext cx="1304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 b="1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18"/>
          <p:cNvSpPr txBox="1"/>
          <p:nvPr>
            <p:ph idx="4294967295" type="subTitle"/>
          </p:nvPr>
        </p:nvSpPr>
        <p:spPr>
          <a:xfrm>
            <a:off x="7070750" y="2565675"/>
            <a:ext cx="13047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endParaRPr b="1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1" name="Google Shape;321;p18"/>
          <p:cNvGrpSpPr/>
          <p:nvPr/>
        </p:nvGrpSpPr>
        <p:grpSpPr>
          <a:xfrm>
            <a:off x="1114524" y="1503898"/>
            <a:ext cx="533063" cy="550173"/>
            <a:chOff x="3560600" y="3763338"/>
            <a:chExt cx="352345" cy="363655"/>
          </a:xfrm>
        </p:grpSpPr>
        <p:sp>
          <p:nvSpPr>
            <p:cNvPr id="322" name="Google Shape;322;p18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8"/>
          <p:cNvGrpSpPr/>
          <p:nvPr/>
        </p:nvGrpSpPr>
        <p:grpSpPr>
          <a:xfrm>
            <a:off x="7515324" y="1503898"/>
            <a:ext cx="533063" cy="550173"/>
            <a:chOff x="3560600" y="3763338"/>
            <a:chExt cx="352345" cy="363655"/>
          </a:xfrm>
        </p:grpSpPr>
        <p:sp>
          <p:nvSpPr>
            <p:cNvPr id="326" name="Google Shape;326;p18"/>
            <p:cNvSpPr/>
            <p:nvPr/>
          </p:nvSpPr>
          <p:spPr>
            <a:xfrm>
              <a:off x="3665841" y="3763338"/>
              <a:ext cx="143352" cy="173543"/>
            </a:xfrm>
            <a:custGeom>
              <a:rect b="b" l="l" r="r" t="t"/>
              <a:pathLst>
                <a:path extrusionOk="0" h="5478" w="4525">
                  <a:moveTo>
                    <a:pt x="2251" y="1"/>
                  </a:moveTo>
                  <a:cubicBezTo>
                    <a:pt x="1691" y="1"/>
                    <a:pt x="1179" y="191"/>
                    <a:pt x="774" y="549"/>
                  </a:cubicBezTo>
                  <a:cubicBezTo>
                    <a:pt x="370" y="906"/>
                    <a:pt x="108" y="1382"/>
                    <a:pt x="12" y="1918"/>
                  </a:cubicBezTo>
                  <a:cubicBezTo>
                    <a:pt x="0" y="2013"/>
                    <a:pt x="60" y="2096"/>
                    <a:pt x="143" y="2120"/>
                  </a:cubicBezTo>
                  <a:cubicBezTo>
                    <a:pt x="151" y="2121"/>
                    <a:pt x="159" y="2122"/>
                    <a:pt x="167" y="2122"/>
                  </a:cubicBezTo>
                  <a:cubicBezTo>
                    <a:pt x="252" y="2122"/>
                    <a:pt x="324" y="2064"/>
                    <a:pt x="346" y="1977"/>
                  </a:cubicBezTo>
                  <a:cubicBezTo>
                    <a:pt x="477" y="1049"/>
                    <a:pt x="1286" y="346"/>
                    <a:pt x="2239" y="346"/>
                  </a:cubicBezTo>
                  <a:cubicBezTo>
                    <a:pt x="3299" y="346"/>
                    <a:pt x="4168" y="1203"/>
                    <a:pt x="4168" y="2263"/>
                  </a:cubicBezTo>
                  <a:cubicBezTo>
                    <a:pt x="4168" y="3096"/>
                    <a:pt x="3632" y="3847"/>
                    <a:pt x="2822" y="4097"/>
                  </a:cubicBezTo>
                  <a:cubicBezTo>
                    <a:pt x="2775" y="4108"/>
                    <a:pt x="2751" y="4144"/>
                    <a:pt x="2739" y="4168"/>
                  </a:cubicBezTo>
                  <a:lnTo>
                    <a:pt x="2239" y="4990"/>
                  </a:lnTo>
                  <a:lnTo>
                    <a:pt x="1751" y="4168"/>
                  </a:lnTo>
                  <a:cubicBezTo>
                    <a:pt x="1739" y="4144"/>
                    <a:pt x="1691" y="4108"/>
                    <a:pt x="1667" y="4097"/>
                  </a:cubicBezTo>
                  <a:cubicBezTo>
                    <a:pt x="977" y="3870"/>
                    <a:pt x="477" y="3287"/>
                    <a:pt x="358" y="2573"/>
                  </a:cubicBezTo>
                  <a:cubicBezTo>
                    <a:pt x="347" y="2496"/>
                    <a:pt x="266" y="2440"/>
                    <a:pt x="189" y="2440"/>
                  </a:cubicBezTo>
                  <a:cubicBezTo>
                    <a:pt x="182" y="2440"/>
                    <a:pt x="174" y="2441"/>
                    <a:pt x="167" y="2442"/>
                  </a:cubicBezTo>
                  <a:cubicBezTo>
                    <a:pt x="72" y="2454"/>
                    <a:pt x="12" y="2549"/>
                    <a:pt x="24" y="2632"/>
                  </a:cubicBezTo>
                  <a:cubicBezTo>
                    <a:pt x="108" y="3049"/>
                    <a:pt x="286" y="3418"/>
                    <a:pt x="548" y="3739"/>
                  </a:cubicBezTo>
                  <a:cubicBezTo>
                    <a:pt x="798" y="4037"/>
                    <a:pt x="1132" y="4251"/>
                    <a:pt x="1501" y="4394"/>
                  </a:cubicBezTo>
                  <a:lnTo>
                    <a:pt x="2108" y="5406"/>
                  </a:lnTo>
                  <a:cubicBezTo>
                    <a:pt x="2144" y="5442"/>
                    <a:pt x="2203" y="5478"/>
                    <a:pt x="2263" y="5478"/>
                  </a:cubicBezTo>
                  <a:cubicBezTo>
                    <a:pt x="2322" y="5478"/>
                    <a:pt x="2382" y="5442"/>
                    <a:pt x="2406" y="5406"/>
                  </a:cubicBezTo>
                  <a:lnTo>
                    <a:pt x="3025" y="4394"/>
                  </a:lnTo>
                  <a:cubicBezTo>
                    <a:pt x="3930" y="4073"/>
                    <a:pt x="4525" y="3227"/>
                    <a:pt x="4525" y="2263"/>
                  </a:cubicBezTo>
                  <a:cubicBezTo>
                    <a:pt x="4489" y="1013"/>
                    <a:pt x="3477" y="1"/>
                    <a:pt x="2251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696761" y="3794099"/>
              <a:ext cx="82653" cy="78661"/>
            </a:xfrm>
            <a:custGeom>
              <a:rect b="b" l="l" r="r" t="t"/>
              <a:pathLst>
                <a:path extrusionOk="0" h="2483" w="2609">
                  <a:moveTo>
                    <a:pt x="1584" y="328"/>
                  </a:moveTo>
                  <a:cubicBezTo>
                    <a:pt x="1727" y="328"/>
                    <a:pt x="1882" y="387"/>
                    <a:pt x="2001" y="506"/>
                  </a:cubicBezTo>
                  <a:cubicBezTo>
                    <a:pt x="2239" y="732"/>
                    <a:pt x="2239" y="1102"/>
                    <a:pt x="2001" y="1340"/>
                  </a:cubicBezTo>
                  <a:cubicBezTo>
                    <a:pt x="1888" y="1453"/>
                    <a:pt x="1736" y="1509"/>
                    <a:pt x="1584" y="1509"/>
                  </a:cubicBezTo>
                  <a:cubicBezTo>
                    <a:pt x="1433" y="1509"/>
                    <a:pt x="1281" y="1453"/>
                    <a:pt x="1168" y="1340"/>
                  </a:cubicBezTo>
                  <a:cubicBezTo>
                    <a:pt x="941" y="1113"/>
                    <a:pt x="941" y="732"/>
                    <a:pt x="1168" y="506"/>
                  </a:cubicBezTo>
                  <a:cubicBezTo>
                    <a:pt x="1287" y="387"/>
                    <a:pt x="1430" y="328"/>
                    <a:pt x="1584" y="328"/>
                  </a:cubicBezTo>
                  <a:close/>
                  <a:moveTo>
                    <a:pt x="1584" y="0"/>
                  </a:moveTo>
                  <a:cubicBezTo>
                    <a:pt x="1346" y="0"/>
                    <a:pt x="1108" y="89"/>
                    <a:pt x="929" y="268"/>
                  </a:cubicBezTo>
                  <a:cubicBezTo>
                    <a:pt x="596" y="590"/>
                    <a:pt x="572" y="1090"/>
                    <a:pt x="822" y="1447"/>
                  </a:cubicBezTo>
                  <a:lnTo>
                    <a:pt x="60" y="2197"/>
                  </a:lnTo>
                  <a:cubicBezTo>
                    <a:pt x="1" y="2256"/>
                    <a:pt x="1" y="2375"/>
                    <a:pt x="60" y="2435"/>
                  </a:cubicBezTo>
                  <a:cubicBezTo>
                    <a:pt x="96" y="2471"/>
                    <a:pt x="144" y="2483"/>
                    <a:pt x="179" y="2483"/>
                  </a:cubicBezTo>
                  <a:cubicBezTo>
                    <a:pt x="227" y="2483"/>
                    <a:pt x="275" y="2471"/>
                    <a:pt x="298" y="2435"/>
                  </a:cubicBezTo>
                  <a:lnTo>
                    <a:pt x="1060" y="1685"/>
                  </a:lnTo>
                  <a:cubicBezTo>
                    <a:pt x="1227" y="1780"/>
                    <a:pt x="1406" y="1840"/>
                    <a:pt x="1584" y="1840"/>
                  </a:cubicBezTo>
                  <a:cubicBezTo>
                    <a:pt x="1822" y="1840"/>
                    <a:pt x="2061" y="1756"/>
                    <a:pt x="2239" y="1578"/>
                  </a:cubicBezTo>
                  <a:cubicBezTo>
                    <a:pt x="2608" y="1209"/>
                    <a:pt x="2608" y="625"/>
                    <a:pt x="2239" y="268"/>
                  </a:cubicBezTo>
                  <a:cubicBezTo>
                    <a:pt x="2061" y="89"/>
                    <a:pt x="1822" y="0"/>
                    <a:pt x="1584" y="0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560600" y="3916574"/>
              <a:ext cx="352345" cy="210419"/>
            </a:xfrm>
            <a:custGeom>
              <a:rect b="b" l="l" r="r" t="t"/>
              <a:pathLst>
                <a:path extrusionOk="0" h="6642" w="11122">
                  <a:moveTo>
                    <a:pt x="3037" y="391"/>
                  </a:moveTo>
                  <a:lnTo>
                    <a:pt x="5394" y="1176"/>
                  </a:lnTo>
                  <a:lnTo>
                    <a:pt x="5394" y="1296"/>
                  </a:lnTo>
                  <a:lnTo>
                    <a:pt x="3037" y="510"/>
                  </a:lnTo>
                  <a:lnTo>
                    <a:pt x="3037" y="391"/>
                  </a:lnTo>
                  <a:close/>
                  <a:moveTo>
                    <a:pt x="8085" y="391"/>
                  </a:moveTo>
                  <a:lnTo>
                    <a:pt x="8085" y="510"/>
                  </a:lnTo>
                  <a:lnTo>
                    <a:pt x="5728" y="1296"/>
                  </a:lnTo>
                  <a:lnTo>
                    <a:pt x="5728" y="1176"/>
                  </a:lnTo>
                  <a:lnTo>
                    <a:pt x="8085" y="391"/>
                  </a:lnTo>
                  <a:close/>
                  <a:moveTo>
                    <a:pt x="2691" y="855"/>
                  </a:moveTo>
                  <a:lnTo>
                    <a:pt x="2691" y="4975"/>
                  </a:lnTo>
                  <a:lnTo>
                    <a:pt x="2680" y="4975"/>
                  </a:lnTo>
                  <a:lnTo>
                    <a:pt x="786" y="5594"/>
                  </a:lnTo>
                  <a:lnTo>
                    <a:pt x="786" y="1486"/>
                  </a:lnTo>
                  <a:lnTo>
                    <a:pt x="2691" y="855"/>
                  </a:lnTo>
                  <a:close/>
                  <a:moveTo>
                    <a:pt x="8085" y="867"/>
                  </a:moveTo>
                  <a:lnTo>
                    <a:pt x="8085" y="4975"/>
                  </a:lnTo>
                  <a:lnTo>
                    <a:pt x="8049" y="4975"/>
                  </a:lnTo>
                  <a:lnTo>
                    <a:pt x="5728" y="5748"/>
                  </a:lnTo>
                  <a:lnTo>
                    <a:pt x="5728" y="1641"/>
                  </a:lnTo>
                  <a:lnTo>
                    <a:pt x="5763" y="1641"/>
                  </a:lnTo>
                  <a:lnTo>
                    <a:pt x="8085" y="867"/>
                  </a:lnTo>
                  <a:close/>
                  <a:moveTo>
                    <a:pt x="3037" y="879"/>
                  </a:moveTo>
                  <a:lnTo>
                    <a:pt x="5358" y="1653"/>
                  </a:lnTo>
                  <a:lnTo>
                    <a:pt x="5394" y="1653"/>
                  </a:lnTo>
                  <a:lnTo>
                    <a:pt x="5394" y="5760"/>
                  </a:lnTo>
                  <a:lnTo>
                    <a:pt x="3072" y="4986"/>
                  </a:lnTo>
                  <a:lnTo>
                    <a:pt x="3037" y="4986"/>
                  </a:lnTo>
                  <a:lnTo>
                    <a:pt x="3037" y="879"/>
                  </a:lnTo>
                  <a:close/>
                  <a:moveTo>
                    <a:pt x="3037" y="5320"/>
                  </a:moveTo>
                  <a:lnTo>
                    <a:pt x="5394" y="6106"/>
                  </a:lnTo>
                  <a:lnTo>
                    <a:pt x="5394" y="6225"/>
                  </a:lnTo>
                  <a:lnTo>
                    <a:pt x="3037" y="5439"/>
                  </a:lnTo>
                  <a:lnTo>
                    <a:pt x="3037" y="5320"/>
                  </a:lnTo>
                  <a:close/>
                  <a:moveTo>
                    <a:pt x="8085" y="5320"/>
                  </a:moveTo>
                  <a:lnTo>
                    <a:pt x="8085" y="5439"/>
                  </a:lnTo>
                  <a:lnTo>
                    <a:pt x="5728" y="6225"/>
                  </a:lnTo>
                  <a:lnTo>
                    <a:pt x="5728" y="6106"/>
                  </a:lnTo>
                  <a:lnTo>
                    <a:pt x="8085" y="5320"/>
                  </a:lnTo>
                  <a:close/>
                  <a:moveTo>
                    <a:pt x="2715" y="414"/>
                  </a:moveTo>
                  <a:lnTo>
                    <a:pt x="2715" y="510"/>
                  </a:lnTo>
                  <a:lnTo>
                    <a:pt x="584" y="1224"/>
                  </a:lnTo>
                  <a:cubicBezTo>
                    <a:pt x="513" y="1248"/>
                    <a:pt x="465" y="1307"/>
                    <a:pt x="465" y="1391"/>
                  </a:cubicBezTo>
                  <a:lnTo>
                    <a:pt x="465" y="5856"/>
                  </a:lnTo>
                  <a:cubicBezTo>
                    <a:pt x="465" y="5915"/>
                    <a:pt x="489" y="5951"/>
                    <a:pt x="536" y="5987"/>
                  </a:cubicBezTo>
                  <a:cubicBezTo>
                    <a:pt x="571" y="6004"/>
                    <a:pt x="613" y="6015"/>
                    <a:pt x="651" y="6015"/>
                  </a:cubicBezTo>
                  <a:cubicBezTo>
                    <a:pt x="665" y="6015"/>
                    <a:pt x="678" y="6014"/>
                    <a:pt x="691" y="6010"/>
                  </a:cubicBezTo>
                  <a:lnTo>
                    <a:pt x="2715" y="5344"/>
                  </a:lnTo>
                  <a:lnTo>
                    <a:pt x="2715" y="5463"/>
                  </a:lnTo>
                  <a:lnTo>
                    <a:pt x="358" y="6249"/>
                  </a:lnTo>
                  <a:lnTo>
                    <a:pt x="358" y="1200"/>
                  </a:lnTo>
                  <a:lnTo>
                    <a:pt x="2715" y="414"/>
                  </a:lnTo>
                  <a:close/>
                  <a:moveTo>
                    <a:pt x="2864" y="1"/>
                  </a:moveTo>
                  <a:cubicBezTo>
                    <a:pt x="2846" y="1"/>
                    <a:pt x="2828" y="4"/>
                    <a:pt x="2811" y="10"/>
                  </a:cubicBezTo>
                  <a:lnTo>
                    <a:pt x="120" y="903"/>
                  </a:lnTo>
                  <a:cubicBezTo>
                    <a:pt x="48" y="938"/>
                    <a:pt x="1" y="998"/>
                    <a:pt x="1" y="1069"/>
                  </a:cubicBezTo>
                  <a:lnTo>
                    <a:pt x="1" y="6475"/>
                  </a:lnTo>
                  <a:cubicBezTo>
                    <a:pt x="1" y="6534"/>
                    <a:pt x="36" y="6582"/>
                    <a:pt x="72" y="6606"/>
                  </a:cubicBezTo>
                  <a:cubicBezTo>
                    <a:pt x="108" y="6618"/>
                    <a:pt x="132" y="6641"/>
                    <a:pt x="179" y="6641"/>
                  </a:cubicBezTo>
                  <a:cubicBezTo>
                    <a:pt x="191" y="6641"/>
                    <a:pt x="215" y="6641"/>
                    <a:pt x="239" y="6618"/>
                  </a:cubicBezTo>
                  <a:lnTo>
                    <a:pt x="2870" y="5748"/>
                  </a:lnTo>
                  <a:lnTo>
                    <a:pt x="5513" y="6618"/>
                  </a:lnTo>
                  <a:cubicBezTo>
                    <a:pt x="5525" y="6630"/>
                    <a:pt x="5543" y="6635"/>
                    <a:pt x="5561" y="6635"/>
                  </a:cubicBezTo>
                  <a:cubicBezTo>
                    <a:pt x="5579" y="6635"/>
                    <a:pt x="5597" y="6630"/>
                    <a:pt x="5608" y="6618"/>
                  </a:cubicBezTo>
                  <a:lnTo>
                    <a:pt x="8252" y="5737"/>
                  </a:lnTo>
                  <a:lnTo>
                    <a:pt x="10883" y="6606"/>
                  </a:lnTo>
                  <a:cubicBezTo>
                    <a:pt x="10895" y="6606"/>
                    <a:pt x="10907" y="6630"/>
                    <a:pt x="10942" y="6630"/>
                  </a:cubicBezTo>
                  <a:cubicBezTo>
                    <a:pt x="10966" y="6630"/>
                    <a:pt x="11014" y="6606"/>
                    <a:pt x="11050" y="6594"/>
                  </a:cubicBezTo>
                  <a:cubicBezTo>
                    <a:pt x="11085" y="6558"/>
                    <a:pt x="11121" y="6510"/>
                    <a:pt x="11121" y="6463"/>
                  </a:cubicBezTo>
                  <a:lnTo>
                    <a:pt x="11121" y="3510"/>
                  </a:lnTo>
                  <a:cubicBezTo>
                    <a:pt x="11121" y="3427"/>
                    <a:pt x="11050" y="3355"/>
                    <a:pt x="10954" y="3355"/>
                  </a:cubicBezTo>
                  <a:cubicBezTo>
                    <a:pt x="10871" y="3355"/>
                    <a:pt x="10788" y="3427"/>
                    <a:pt x="10788" y="3510"/>
                  </a:cubicBezTo>
                  <a:lnTo>
                    <a:pt x="10788" y="6225"/>
                  </a:lnTo>
                  <a:lnTo>
                    <a:pt x="8442" y="5439"/>
                  </a:lnTo>
                  <a:lnTo>
                    <a:pt x="8442" y="5320"/>
                  </a:lnTo>
                  <a:lnTo>
                    <a:pt x="10466" y="5987"/>
                  </a:lnTo>
                  <a:cubicBezTo>
                    <a:pt x="10482" y="5991"/>
                    <a:pt x="10499" y="5993"/>
                    <a:pt x="10516" y="5993"/>
                  </a:cubicBezTo>
                  <a:cubicBezTo>
                    <a:pt x="10551" y="5993"/>
                    <a:pt x="10585" y="5983"/>
                    <a:pt x="10609" y="5951"/>
                  </a:cubicBezTo>
                  <a:cubicBezTo>
                    <a:pt x="10657" y="5927"/>
                    <a:pt x="10692" y="5868"/>
                    <a:pt x="10692" y="5820"/>
                  </a:cubicBezTo>
                  <a:lnTo>
                    <a:pt x="10692" y="3486"/>
                  </a:lnTo>
                  <a:cubicBezTo>
                    <a:pt x="10692" y="3391"/>
                    <a:pt x="10609" y="3320"/>
                    <a:pt x="10526" y="3320"/>
                  </a:cubicBezTo>
                  <a:cubicBezTo>
                    <a:pt x="10431" y="3320"/>
                    <a:pt x="10359" y="3391"/>
                    <a:pt x="10359" y="3486"/>
                  </a:cubicBezTo>
                  <a:lnTo>
                    <a:pt x="10359" y="5582"/>
                  </a:lnTo>
                  <a:lnTo>
                    <a:pt x="8466" y="4963"/>
                  </a:lnTo>
                  <a:lnTo>
                    <a:pt x="8442" y="4963"/>
                  </a:lnTo>
                  <a:lnTo>
                    <a:pt x="8442" y="855"/>
                  </a:lnTo>
                  <a:lnTo>
                    <a:pt x="10347" y="1486"/>
                  </a:lnTo>
                  <a:lnTo>
                    <a:pt x="10347" y="2843"/>
                  </a:lnTo>
                  <a:cubicBezTo>
                    <a:pt x="10347" y="2939"/>
                    <a:pt x="10419" y="3010"/>
                    <a:pt x="10514" y="3010"/>
                  </a:cubicBezTo>
                  <a:cubicBezTo>
                    <a:pt x="10597" y="3010"/>
                    <a:pt x="10669" y="2939"/>
                    <a:pt x="10669" y="2843"/>
                  </a:cubicBezTo>
                  <a:lnTo>
                    <a:pt x="10669" y="1367"/>
                  </a:lnTo>
                  <a:cubicBezTo>
                    <a:pt x="10669" y="1296"/>
                    <a:pt x="10633" y="1236"/>
                    <a:pt x="10550" y="1212"/>
                  </a:cubicBezTo>
                  <a:lnTo>
                    <a:pt x="8430" y="498"/>
                  </a:lnTo>
                  <a:lnTo>
                    <a:pt x="8430" y="379"/>
                  </a:lnTo>
                  <a:lnTo>
                    <a:pt x="10776" y="1165"/>
                  </a:lnTo>
                  <a:lnTo>
                    <a:pt x="10776" y="2831"/>
                  </a:lnTo>
                  <a:cubicBezTo>
                    <a:pt x="10776" y="2939"/>
                    <a:pt x="10847" y="3022"/>
                    <a:pt x="10942" y="3022"/>
                  </a:cubicBezTo>
                  <a:cubicBezTo>
                    <a:pt x="11026" y="3022"/>
                    <a:pt x="11109" y="2951"/>
                    <a:pt x="11109" y="2855"/>
                  </a:cubicBezTo>
                  <a:lnTo>
                    <a:pt x="11109" y="1069"/>
                  </a:lnTo>
                  <a:cubicBezTo>
                    <a:pt x="11109" y="998"/>
                    <a:pt x="11062" y="938"/>
                    <a:pt x="10990" y="903"/>
                  </a:cubicBezTo>
                  <a:lnTo>
                    <a:pt x="8287" y="10"/>
                  </a:lnTo>
                  <a:cubicBezTo>
                    <a:pt x="8275" y="4"/>
                    <a:pt x="8258" y="1"/>
                    <a:pt x="8240" y="1"/>
                  </a:cubicBezTo>
                  <a:cubicBezTo>
                    <a:pt x="8222" y="1"/>
                    <a:pt x="8204" y="4"/>
                    <a:pt x="8192" y="10"/>
                  </a:cubicBezTo>
                  <a:lnTo>
                    <a:pt x="5549" y="891"/>
                  </a:lnTo>
                  <a:lnTo>
                    <a:pt x="2918" y="10"/>
                  </a:lnTo>
                  <a:cubicBezTo>
                    <a:pt x="2900" y="4"/>
                    <a:pt x="2882" y="1"/>
                    <a:pt x="2864" y="1"/>
                  </a:cubicBezTo>
                  <a:close/>
                </a:path>
              </a:pathLst>
            </a:custGeom>
            <a:solidFill>
              <a:srgbClr val="A6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BFA5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667500" y="1357500"/>
            <a:ext cx="52902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"/>
              <a:t>Questions? </a:t>
            </a:r>
            <a:endParaRPr/>
          </a:p>
        </p:txBody>
      </p:sp>
      <p:sp>
        <p:nvSpPr>
          <p:cNvPr id="334" name="Google Shape;334;p19"/>
          <p:cNvSpPr txBox="1"/>
          <p:nvPr/>
        </p:nvSpPr>
        <p:spPr>
          <a:xfrm>
            <a:off x="667500" y="4069150"/>
            <a:ext cx="412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&amp; Appendix</a:t>
            </a:r>
            <a:r>
              <a:rPr b="1" i="0" lang="en" sz="5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 txBox="1"/>
          <p:nvPr/>
        </p:nvSpPr>
        <p:spPr>
          <a:xfrm>
            <a:off x="4864500" y="3087775"/>
            <a:ext cx="3612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Photo Credits:</a:t>
            </a:r>
            <a:r>
              <a:rPr b="0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900" u="none" cap="none" strike="noStrike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(Museum Highlights)  - Photo by</a:t>
            </a:r>
            <a:r>
              <a:rPr b="0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900" u="sng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@heyminhy</a:t>
            </a:r>
            <a:r>
              <a:rPr b="0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 on</a:t>
            </a:r>
            <a:r>
              <a:rPr b="0" i="0" lang="en" sz="900" u="none" cap="none" strike="noStrike">
                <a:solidFill>
                  <a:schemeClr val="lt1"/>
                </a:solidFill>
                <a:highlight>
                  <a:schemeClr val="dk2"/>
                </a:highlight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" sz="900" u="sng" cap="none" strike="noStrike">
                <a:solidFill>
                  <a:schemeClr val="lt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b="0" i="0" sz="900" u="none" cap="none" strike="noStrike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highlight>
                <a:schemeClr val="dk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cb73bf52b_0_0"/>
          <p:cNvSpPr/>
          <p:nvPr/>
        </p:nvSpPr>
        <p:spPr>
          <a:xfrm>
            <a:off x="3810000" y="105825"/>
            <a:ext cx="4177500" cy="4809000"/>
          </a:xfrm>
          <a:prstGeom prst="rect">
            <a:avLst/>
          </a:prstGeom>
          <a:solidFill>
            <a:srgbClr val="ECF1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3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Department Ratios in Highlighted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fcb73bf52b_0_0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fcb73bf52b_0_0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fcb73bf52b_0_0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Probability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Being Highlighted</a:t>
            </a:r>
            <a:endParaRPr/>
          </a:p>
        </p:txBody>
      </p:sp>
      <p:pic>
        <p:nvPicPr>
          <p:cNvPr id="344" name="Google Shape;344;gfcb73bf52b_0_0"/>
          <p:cNvPicPr preferRelativeResize="0"/>
          <p:nvPr/>
        </p:nvPicPr>
        <p:blipFill rotWithShape="1">
          <a:blip r:embed="rId3">
            <a:alphaModFix/>
          </a:blip>
          <a:srcRect b="0" l="0" r="0" t="4662"/>
          <a:stretch/>
        </p:blipFill>
        <p:spPr>
          <a:xfrm>
            <a:off x="4093012" y="738226"/>
            <a:ext cx="3763875" cy="405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100" y="276076"/>
            <a:ext cx="7819800" cy="446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0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0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0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Odds - All</a:t>
            </a:r>
            <a:endParaRPr/>
          </a:p>
        </p:txBody>
      </p:sp>
      <p:pic>
        <p:nvPicPr>
          <p:cNvPr id="352" name="Google Shape;35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3075" y="559027"/>
            <a:ext cx="4368451" cy="46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Log Odds - All</a:t>
            </a:r>
            <a:endParaRPr/>
          </a:p>
        </p:txBody>
      </p:sp>
      <p:pic>
        <p:nvPicPr>
          <p:cNvPr id="360" name="Google Shape;3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5150" y="559025"/>
            <a:ext cx="4468889" cy="46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2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2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2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8" name="Google Shape;3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075" y="559021"/>
            <a:ext cx="4328579" cy="412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3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6" name="Google Shape;37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400" y="559025"/>
            <a:ext cx="4630524" cy="44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4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4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4" name="Google Shape;38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400" y="559025"/>
            <a:ext cx="4441850" cy="43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2" name="Google Shape;3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374" y="558538"/>
            <a:ext cx="4545300" cy="40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6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299" y="554675"/>
            <a:ext cx="5022399" cy="40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7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7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8" name="Google Shape;4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825" y="559025"/>
            <a:ext cx="4127602" cy="430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8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8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6" name="Google Shape;41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50" y="559025"/>
            <a:ext cx="4647450" cy="431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9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9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Collection Distributions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425" y="559025"/>
            <a:ext cx="4495475" cy="29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Background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 b="0" l="5411" r="5420" t="0"/>
          <a:stretch/>
        </p:blipFill>
        <p:spPr>
          <a:xfrm>
            <a:off x="667500" y="571500"/>
            <a:ext cx="3251994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0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0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5001" y="559026"/>
            <a:ext cx="4650900" cy="41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1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7500" y="559025"/>
            <a:ext cx="3492400" cy="44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2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2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8" name="Google Shape;44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0900" y="559025"/>
            <a:ext cx="4370500" cy="39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3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3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3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6" name="Google Shape;4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075" y="559025"/>
            <a:ext cx="4127600" cy="443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4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100" y="559021"/>
            <a:ext cx="3904999" cy="365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5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2" name="Google Shape;4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100" y="559021"/>
            <a:ext cx="414337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6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0" name="Google Shape;48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850" y="559021"/>
            <a:ext cx="4381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7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7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7"/>
          <p:cNvSpPr txBox="1"/>
          <p:nvPr>
            <p:ph type="title"/>
          </p:nvPr>
        </p:nvSpPr>
        <p:spPr>
          <a:xfrm>
            <a:off x="781600" y="5590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Modern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Highlights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8" name="Google Shape;4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275" y="559021"/>
            <a:ext cx="41433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title"/>
          </p:nvPr>
        </p:nvSpPr>
        <p:spPr>
          <a:xfrm>
            <a:off x="521375" y="1463450"/>
            <a:ext cx="40530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b="1" lang="en"/>
              <a:t>Patronage</a:t>
            </a:r>
            <a:endParaRPr b="1"/>
          </a:p>
        </p:txBody>
      </p:sp>
      <p:sp>
        <p:nvSpPr>
          <p:cNvPr id="189" name="Google Shape;189;p4"/>
          <p:cNvSpPr txBox="1"/>
          <p:nvPr>
            <p:ph idx="1" type="subTitle"/>
          </p:nvPr>
        </p:nvSpPr>
        <p:spPr>
          <a:xfrm>
            <a:off x="593675" y="2165750"/>
            <a:ext cx="3908400" cy="21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GOAL: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Visibility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2"/>
                </a:solidFill>
                <a:highlight>
                  <a:schemeClr val="accent6"/>
                </a:highlight>
              </a:rPr>
              <a:t>TRYING TO MEASURE: </a:t>
            </a:r>
            <a:endParaRPr b="1">
              <a:solidFill>
                <a:schemeClr val="dk2"/>
              </a:solidFill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Chances of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 object being highlighted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Given that it is donated to the museum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pic>
        <p:nvPicPr>
          <p:cNvPr id="190" name="Google Shape;190;p4"/>
          <p:cNvPicPr preferRelativeResize="0"/>
          <p:nvPr/>
        </p:nvPicPr>
        <p:blipFill rotWithShape="1">
          <a:blip r:embed="rId3">
            <a:alphaModFix/>
          </a:blip>
          <a:srcRect b="4035" l="0" r="0" t="4034"/>
          <a:stretch/>
        </p:blipFill>
        <p:spPr>
          <a:xfrm>
            <a:off x="5226599" y="571500"/>
            <a:ext cx="3249900" cy="398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b="8783" l="0" r="0" t="8794"/>
          <a:stretch/>
        </p:blipFill>
        <p:spPr>
          <a:xfrm>
            <a:off x="667500" y="571500"/>
            <a:ext cx="3235149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5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>
            <p:ph idx="4294967295" type="subTitle"/>
          </p:nvPr>
        </p:nvSpPr>
        <p:spPr>
          <a:xfrm>
            <a:off x="1070075" y="165750"/>
            <a:ext cx="55869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Dataset: </a:t>
            </a:r>
            <a:endParaRPr b="0" i="0" sz="1800" u="none" cap="none" strike="noStrike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Met Museum Open Access CSV</a:t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(448, 203 objects) </a:t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Departments: </a:t>
            </a:r>
            <a:endParaRPr b="0" i="0" sz="1800" u="none" cap="none" strike="noStrike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20 </a:t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4 different collecting practices</a:t>
            </a:r>
            <a:endParaRPr b="0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4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highlight>
                <a:schemeClr val="accent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cacf068c2_0_1"/>
          <p:cNvSpPr/>
          <p:nvPr/>
        </p:nvSpPr>
        <p:spPr>
          <a:xfrm>
            <a:off x="0" y="0"/>
            <a:ext cx="6582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fcacf068c2_0_1"/>
          <p:cNvSpPr/>
          <p:nvPr/>
        </p:nvSpPr>
        <p:spPr>
          <a:xfrm>
            <a:off x="8476500" y="0"/>
            <a:ext cx="658200" cy="516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fcacf068c2_0_1"/>
          <p:cNvSpPr txBox="1"/>
          <p:nvPr/>
        </p:nvSpPr>
        <p:spPr>
          <a:xfrm>
            <a:off x="1070075" y="165739"/>
            <a:ext cx="31764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4 Groups: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fcacf068c2_0_1"/>
          <p:cNvSpPr/>
          <p:nvPr/>
        </p:nvSpPr>
        <p:spPr>
          <a:xfrm>
            <a:off x="1147850" y="1386120"/>
            <a:ext cx="1625700" cy="15771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Egyptian 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fcacf068c2_0_1"/>
          <p:cNvSpPr/>
          <p:nvPr/>
        </p:nvSpPr>
        <p:spPr>
          <a:xfrm>
            <a:off x="1147850" y="3153695"/>
            <a:ext cx="1625700" cy="15771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Categorical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(7 departments)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fcacf068c2_0_1"/>
          <p:cNvSpPr/>
          <p:nvPr/>
        </p:nvSpPr>
        <p:spPr>
          <a:xfrm>
            <a:off x="2863425" y="1386120"/>
            <a:ext cx="1625700" cy="15771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Ancient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(5 departments)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fcacf068c2_0_1"/>
          <p:cNvSpPr/>
          <p:nvPr/>
        </p:nvSpPr>
        <p:spPr>
          <a:xfrm>
            <a:off x="5419350" y="1386126"/>
            <a:ext cx="1625700" cy="33447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Modern</a:t>
            </a:r>
            <a:endParaRPr b="1" i="0" sz="11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73025" lvl="0" marL="72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•"/>
            </a:pPr>
            <a:r>
              <a:rPr b="0" i="0" lang="en" sz="11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 215, 649 objects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3025" lvl="0" marL="72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Arial"/>
              <a:buChar char="•"/>
            </a:pPr>
            <a:r>
              <a:rPr b="0" i="0" lang="en" sz="1150" u="none" cap="none" strike="noStrike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 Features include: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Department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Object 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Artist Role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Artist Nationality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Object Date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Medium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highlight>
                  <a:schemeClr val="dk2"/>
                </a:highlight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fcacf068c2_0_1"/>
          <p:cNvSpPr/>
          <p:nvPr/>
        </p:nvSpPr>
        <p:spPr>
          <a:xfrm>
            <a:off x="2863425" y="3153695"/>
            <a:ext cx="1625700" cy="1577100"/>
          </a:xfrm>
          <a:prstGeom prst="rect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Modern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(7 departments)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05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9"/>
          <p:cNvGraphicFramePr/>
          <p:nvPr/>
        </p:nvGraphicFramePr>
        <p:xfrm>
          <a:off x="1677938" y="18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{B713AC4A-CCAB-4510-95C3-99A19BFAE531}</a:tableStyleId>
              </a:tblPr>
              <a:tblGrid>
                <a:gridCol w="1929375"/>
                <a:gridCol w="1929375"/>
                <a:gridCol w="1929375"/>
              </a:tblGrid>
              <a:tr h="844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10800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Predicted: 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highlight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Predicted: </a:t>
                      </a:r>
                      <a:endParaRPr sz="16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Highlight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08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Actually</a:t>
                      </a:r>
                      <a:endParaRPr sz="16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highlighted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know, 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Stuff happens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OH NO! 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🙀</a:t>
                      </a:r>
                      <a:endParaRPr sz="30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Actually </a:t>
                      </a:r>
                      <a:r>
                        <a:rPr b="1" lang="en" sz="16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Highlighted</a:t>
                      </a:r>
                      <a:endParaRPr b="1" sz="16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Love our patrons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0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♥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" sz="13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YAY! </a:t>
                      </a:r>
                      <a:endParaRPr sz="13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cap="none" strike="noStrik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🎉</a:t>
                      </a:r>
                      <a:endParaRPr sz="3000" u="none" cap="none" strike="noStrik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62000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9"/>
          <p:cNvSpPr txBox="1"/>
          <p:nvPr>
            <p:ph type="title"/>
          </p:nvPr>
        </p:nvSpPr>
        <p:spPr>
          <a:xfrm>
            <a:off x="1692275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Patronage Barometer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"/>
          <p:cNvSpPr txBox="1"/>
          <p:nvPr>
            <p:ph type="title"/>
          </p:nvPr>
        </p:nvSpPr>
        <p:spPr>
          <a:xfrm>
            <a:off x="5226600" y="2377930"/>
            <a:ext cx="32625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>
                <a:solidFill>
                  <a:schemeClr val="dk1"/>
                </a:solidFill>
              </a:rPr>
              <a:t>Predictive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 b="3624" l="0" r="0" t="3625"/>
          <a:stretch/>
        </p:blipFill>
        <p:spPr>
          <a:xfrm>
            <a:off x="667500" y="571500"/>
            <a:ext cx="3235150" cy="4000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 txBox="1"/>
          <p:nvPr>
            <p:ph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